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323" r:id="rId2"/>
    <p:sldId id="256" r:id="rId3"/>
    <p:sldId id="272" r:id="rId4"/>
    <p:sldId id="329" r:id="rId5"/>
    <p:sldId id="328" r:id="rId6"/>
    <p:sldId id="280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F41"/>
    <a:srgbClr val="FF99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55"/>
  </p:normalViewPr>
  <p:slideViewPr>
    <p:cSldViewPr snapToGrid="0" snapToObjects="1" showGuides="1">
      <p:cViewPr varScale="1">
        <p:scale>
          <a:sx n="122" d="100"/>
          <a:sy n="122" d="100"/>
        </p:scale>
        <p:origin x="952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67580-4E27-E945-84CF-36DA4A2FFFA6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6D5CB-B745-CA4F-95E1-EB2524B32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543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67580-4E27-E945-84CF-36DA4A2FFFA6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6D5CB-B745-CA4F-95E1-EB2524B32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385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67580-4E27-E945-84CF-36DA4A2FFFA6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6D5CB-B745-CA4F-95E1-EB2524B32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058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67580-4E27-E945-84CF-36DA4A2FFFA6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6D5CB-B745-CA4F-95E1-EB2524B32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960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67580-4E27-E945-84CF-36DA4A2FFFA6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6D5CB-B745-CA4F-95E1-EB2524B32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73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67580-4E27-E945-84CF-36DA4A2FFFA6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6D5CB-B745-CA4F-95E1-EB2524B32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784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67580-4E27-E945-84CF-36DA4A2FFFA6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6D5CB-B745-CA4F-95E1-EB2524B32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75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67580-4E27-E945-84CF-36DA4A2FFFA6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6D5CB-B745-CA4F-95E1-EB2524B32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26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67580-4E27-E945-84CF-36DA4A2FFFA6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6D5CB-B745-CA4F-95E1-EB2524B32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927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67580-4E27-E945-84CF-36DA4A2FFFA6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6D5CB-B745-CA4F-95E1-EB2524B32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902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67580-4E27-E945-84CF-36DA4A2FFFA6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6D5CB-B745-CA4F-95E1-EB2524B32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98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67580-4E27-E945-84CF-36DA4A2FFFA6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6D5CB-B745-CA4F-95E1-EB2524B32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6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F0970F19-67B1-DA4B-8A76-7AA98EF276E7}"/>
              </a:ext>
            </a:extLst>
          </p:cNvPr>
          <p:cNvSpPr txBox="1">
            <a:spLocks/>
          </p:cNvSpPr>
          <p:nvPr/>
        </p:nvSpPr>
        <p:spPr>
          <a:xfrm>
            <a:off x="689113" y="4520815"/>
            <a:ext cx="7772400" cy="164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Chalkboard" panose="03050602040202020205" pitchFamily="66" charset="77"/>
              </a:rPr>
              <a:t>Dana Carroll</a:t>
            </a:r>
          </a:p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Chalkboard" panose="03050602040202020205" pitchFamily="66" charset="77"/>
              </a:rPr>
              <a:t>Department of Biochemistry</a:t>
            </a:r>
          </a:p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Chalkboard" panose="03050602040202020205" pitchFamily="66" charset="77"/>
              </a:rPr>
              <a:t>University of Utah School of Medicine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856C6D2-1DF7-2A4B-BC86-EF7A3324E7E1}"/>
              </a:ext>
            </a:extLst>
          </p:cNvPr>
          <p:cNvSpPr txBox="1">
            <a:spLocks/>
          </p:cNvSpPr>
          <p:nvPr/>
        </p:nvSpPr>
        <p:spPr>
          <a:xfrm>
            <a:off x="685800" y="2877545"/>
            <a:ext cx="7772400" cy="1643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Chalkboard" panose="03050602040202020205" pitchFamily="66" charset="77"/>
              </a:rPr>
              <a:t>2</a:t>
            </a:r>
            <a:r>
              <a:rPr lang="en-US" sz="2400" baseline="30000" dirty="0">
                <a:solidFill>
                  <a:schemeClr val="bg1"/>
                </a:solidFill>
                <a:latin typeface="Chalkboard" panose="03050602040202020205" pitchFamily="66" charset="77"/>
              </a:rPr>
              <a:t>nd</a:t>
            </a:r>
            <a:r>
              <a:rPr lang="en-US" sz="2400" dirty="0">
                <a:solidFill>
                  <a:schemeClr val="bg1"/>
                </a:solidFill>
                <a:latin typeface="Chalkboard" panose="03050602040202020205" pitchFamily="66" charset="77"/>
              </a:rPr>
              <a:t> International Summit on Human Genome Editing</a:t>
            </a:r>
          </a:p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Chalkboard" panose="03050602040202020205" pitchFamily="66" charset="77"/>
              </a:rPr>
              <a:t>Hong Kong</a:t>
            </a:r>
          </a:p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Chalkboard" panose="03050602040202020205" pitchFamily="66" charset="77"/>
              </a:rPr>
              <a:t>November 27, 2018</a:t>
            </a:r>
          </a:p>
        </p:txBody>
      </p:sp>
    </p:spTree>
    <p:extLst>
      <p:ext uri="{BB962C8B-B14F-4D97-AF65-F5344CB8AC3E}">
        <p14:creationId xmlns:p14="http://schemas.microsoft.com/office/powerpoint/2010/main" val="4063705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79BD86-8487-B342-A343-DDC2A806E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6886"/>
            <a:ext cx="3566160" cy="36192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C0E116-D614-CF47-832C-33831FF79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426887"/>
            <a:ext cx="5486400" cy="36638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26A2DF-EE91-5D41-8555-70403A3D5068}"/>
              </a:ext>
            </a:extLst>
          </p:cNvPr>
          <p:cNvSpPr txBox="1"/>
          <p:nvPr/>
        </p:nvSpPr>
        <p:spPr>
          <a:xfrm>
            <a:off x="870233" y="966952"/>
            <a:ext cx="18256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 panose="03050602040202020205" pitchFamily="66" charset="77"/>
              </a:rPr>
              <a:t>Asilomar, 1975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2D1F15-92DB-EC4B-9F10-F4C94EB63C74}"/>
              </a:ext>
            </a:extLst>
          </p:cNvPr>
          <p:cNvSpPr txBox="1"/>
          <p:nvPr/>
        </p:nvSpPr>
        <p:spPr>
          <a:xfrm>
            <a:off x="3845549" y="966952"/>
            <a:ext cx="5110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 panose="03050602040202020205" pitchFamily="66" charset="77"/>
              </a:rPr>
              <a:t>First Summit on Human Gene Editing, 2015</a:t>
            </a:r>
          </a:p>
        </p:txBody>
      </p:sp>
    </p:spTree>
    <p:extLst>
      <p:ext uri="{BB962C8B-B14F-4D97-AF65-F5344CB8AC3E}">
        <p14:creationId xmlns:p14="http://schemas.microsoft.com/office/powerpoint/2010/main" val="1189256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 flipH="1">
            <a:off x="5143239" y="2709997"/>
            <a:ext cx="477467" cy="1740307"/>
            <a:chOff x="5993057" y="1988181"/>
            <a:chExt cx="477467" cy="1933675"/>
          </a:xfrm>
        </p:grpSpPr>
        <p:sp>
          <p:nvSpPr>
            <p:cNvPr id="5" name="Oval 4"/>
            <p:cNvSpPr/>
            <p:nvPr/>
          </p:nvSpPr>
          <p:spPr>
            <a:xfrm rot="21120000">
              <a:off x="6070558" y="1988181"/>
              <a:ext cx="144833" cy="76865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 rot="480000" flipH="1">
              <a:off x="6059519" y="2796459"/>
              <a:ext cx="145765" cy="112539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 rot="480000" flipH="1">
              <a:off x="6318308" y="1988181"/>
              <a:ext cx="144833" cy="76865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 rot="21120000">
              <a:off x="6324759" y="2796460"/>
              <a:ext cx="145765" cy="112539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6190187" y="2697509"/>
              <a:ext cx="155975" cy="154785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5993057" y="3540255"/>
              <a:ext cx="208273" cy="22280"/>
            </a:xfrm>
            <a:prstGeom prst="line">
              <a:avLst/>
            </a:prstGeom>
            <a:ln w="53975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4753" y="2715702"/>
            <a:ext cx="411005" cy="1740307"/>
            <a:chOff x="6059519" y="1988181"/>
            <a:chExt cx="411005" cy="1933675"/>
          </a:xfrm>
        </p:grpSpPr>
        <p:sp>
          <p:nvSpPr>
            <p:cNvPr id="16" name="Oval 15"/>
            <p:cNvSpPr/>
            <p:nvPr/>
          </p:nvSpPr>
          <p:spPr>
            <a:xfrm rot="21120000">
              <a:off x="6070558" y="1988181"/>
              <a:ext cx="144833" cy="76865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rot="480000" flipH="1">
              <a:off x="6059519" y="2796459"/>
              <a:ext cx="145765" cy="112539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 rot="480000" flipH="1">
              <a:off x="6318308" y="1988181"/>
              <a:ext cx="144833" cy="76865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rot="21120000">
              <a:off x="6324759" y="2796460"/>
              <a:ext cx="145765" cy="112539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6190187" y="2697509"/>
              <a:ext cx="155975" cy="154785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1911273" y="3947924"/>
            <a:ext cx="205503" cy="870154"/>
            <a:chOff x="6059519" y="1988181"/>
            <a:chExt cx="411005" cy="1933675"/>
          </a:xfrm>
        </p:grpSpPr>
        <p:sp>
          <p:nvSpPr>
            <p:cNvPr id="23" name="Oval 22"/>
            <p:cNvSpPr/>
            <p:nvPr/>
          </p:nvSpPr>
          <p:spPr>
            <a:xfrm rot="21120000">
              <a:off x="6070558" y="1988181"/>
              <a:ext cx="144833" cy="76865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480000" flipH="1">
              <a:off x="6059519" y="2796459"/>
              <a:ext cx="145765" cy="112539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rot="480000" flipH="1">
              <a:off x="6318308" y="1988181"/>
              <a:ext cx="144833" cy="76865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21120000">
              <a:off x="6324759" y="2796460"/>
              <a:ext cx="145765" cy="112539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6190187" y="2697509"/>
              <a:ext cx="155975" cy="154785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>
            <a:grpSpLocks noChangeAspect="1"/>
          </p:cNvGrpSpPr>
          <p:nvPr/>
        </p:nvGrpSpPr>
        <p:grpSpPr>
          <a:xfrm>
            <a:off x="1068727" y="4515629"/>
            <a:ext cx="205503" cy="870154"/>
            <a:chOff x="6059519" y="1988181"/>
            <a:chExt cx="411005" cy="1933675"/>
          </a:xfrm>
        </p:grpSpPr>
        <p:sp>
          <p:nvSpPr>
            <p:cNvPr id="29" name="Oval 28"/>
            <p:cNvSpPr/>
            <p:nvPr/>
          </p:nvSpPr>
          <p:spPr>
            <a:xfrm rot="21120000">
              <a:off x="6070558" y="1988181"/>
              <a:ext cx="144833" cy="76865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480000" flipH="1">
              <a:off x="6059519" y="2796459"/>
              <a:ext cx="145765" cy="112539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rot="480000" flipH="1">
              <a:off x="6318308" y="1988181"/>
              <a:ext cx="144833" cy="76865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21120000">
              <a:off x="6324759" y="2796460"/>
              <a:ext cx="145765" cy="112539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6190187" y="2697509"/>
              <a:ext cx="155975" cy="154785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/>
          <p:cNvGrpSpPr>
            <a:grpSpLocks noChangeAspect="1"/>
          </p:cNvGrpSpPr>
          <p:nvPr/>
        </p:nvGrpSpPr>
        <p:grpSpPr>
          <a:xfrm>
            <a:off x="1438406" y="3239369"/>
            <a:ext cx="205503" cy="870154"/>
            <a:chOff x="6059519" y="1988181"/>
            <a:chExt cx="411005" cy="1933675"/>
          </a:xfrm>
        </p:grpSpPr>
        <p:sp>
          <p:nvSpPr>
            <p:cNvPr id="35" name="Oval 34"/>
            <p:cNvSpPr/>
            <p:nvPr/>
          </p:nvSpPr>
          <p:spPr>
            <a:xfrm rot="21120000">
              <a:off x="6070558" y="1988181"/>
              <a:ext cx="144833" cy="76865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480000" flipH="1">
              <a:off x="6059519" y="2796459"/>
              <a:ext cx="145765" cy="112539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rot="480000" flipH="1">
              <a:off x="6318308" y="1988181"/>
              <a:ext cx="144833" cy="76865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21120000">
              <a:off x="6324759" y="2796460"/>
              <a:ext cx="145765" cy="112539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6190187" y="2697509"/>
              <a:ext cx="155975" cy="154785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/>
          <p:cNvGrpSpPr>
            <a:grpSpLocks noChangeAspect="1"/>
          </p:cNvGrpSpPr>
          <p:nvPr/>
        </p:nvGrpSpPr>
        <p:grpSpPr>
          <a:xfrm>
            <a:off x="1808085" y="2157915"/>
            <a:ext cx="205503" cy="870154"/>
            <a:chOff x="6059519" y="1988181"/>
            <a:chExt cx="411005" cy="1933675"/>
          </a:xfrm>
        </p:grpSpPr>
        <p:sp>
          <p:nvSpPr>
            <p:cNvPr id="41" name="Oval 40"/>
            <p:cNvSpPr/>
            <p:nvPr/>
          </p:nvSpPr>
          <p:spPr>
            <a:xfrm rot="21120000">
              <a:off x="6070558" y="1988181"/>
              <a:ext cx="144833" cy="76865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rot="480000" flipH="1">
              <a:off x="6059519" y="2796459"/>
              <a:ext cx="145765" cy="112539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rot="480000" flipH="1">
              <a:off x="6318308" y="1988181"/>
              <a:ext cx="144833" cy="76865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rot="21120000">
              <a:off x="6324759" y="2796460"/>
              <a:ext cx="145765" cy="112539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6190187" y="2697509"/>
              <a:ext cx="155975" cy="154785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>
            <a:grpSpLocks noChangeAspect="1"/>
          </p:cNvGrpSpPr>
          <p:nvPr/>
        </p:nvGrpSpPr>
        <p:grpSpPr>
          <a:xfrm>
            <a:off x="1109297" y="1947788"/>
            <a:ext cx="205503" cy="870154"/>
            <a:chOff x="6059519" y="1988181"/>
            <a:chExt cx="411005" cy="1933675"/>
          </a:xfrm>
        </p:grpSpPr>
        <p:sp>
          <p:nvSpPr>
            <p:cNvPr id="47" name="Oval 46"/>
            <p:cNvSpPr/>
            <p:nvPr/>
          </p:nvSpPr>
          <p:spPr>
            <a:xfrm rot="21120000">
              <a:off x="6070558" y="1988181"/>
              <a:ext cx="144833" cy="76865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 rot="480000" flipH="1">
              <a:off x="6059519" y="2796459"/>
              <a:ext cx="145765" cy="112539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 rot="480000" flipH="1">
              <a:off x="6318308" y="1988181"/>
              <a:ext cx="144833" cy="76865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 rot="21120000">
              <a:off x="6324759" y="2796460"/>
              <a:ext cx="145765" cy="112539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6190187" y="2697509"/>
              <a:ext cx="155975" cy="154785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/>
          <p:cNvGrpSpPr>
            <a:grpSpLocks noChangeAspect="1"/>
          </p:cNvGrpSpPr>
          <p:nvPr/>
        </p:nvGrpSpPr>
        <p:grpSpPr>
          <a:xfrm>
            <a:off x="2757159" y="4749547"/>
            <a:ext cx="205503" cy="870154"/>
            <a:chOff x="6059519" y="1988181"/>
            <a:chExt cx="411005" cy="1933675"/>
          </a:xfrm>
        </p:grpSpPr>
        <p:sp>
          <p:nvSpPr>
            <p:cNvPr id="53" name="Oval 52"/>
            <p:cNvSpPr/>
            <p:nvPr/>
          </p:nvSpPr>
          <p:spPr>
            <a:xfrm rot="21120000">
              <a:off x="6070558" y="1988181"/>
              <a:ext cx="144833" cy="76865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 rot="480000" flipH="1">
              <a:off x="6059519" y="2796459"/>
              <a:ext cx="145765" cy="112539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 rot="480000" flipH="1">
              <a:off x="6318308" y="1988181"/>
              <a:ext cx="144833" cy="76865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 rot="21120000">
              <a:off x="6324759" y="2796460"/>
              <a:ext cx="145765" cy="112539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6190187" y="2697509"/>
              <a:ext cx="155975" cy="154785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>
            <a:grpSpLocks noChangeAspect="1"/>
          </p:cNvGrpSpPr>
          <p:nvPr/>
        </p:nvGrpSpPr>
        <p:grpSpPr>
          <a:xfrm>
            <a:off x="1799588" y="5069943"/>
            <a:ext cx="205503" cy="870154"/>
            <a:chOff x="6059519" y="1988181"/>
            <a:chExt cx="411005" cy="1933675"/>
          </a:xfrm>
        </p:grpSpPr>
        <p:sp>
          <p:nvSpPr>
            <p:cNvPr id="59" name="Oval 58"/>
            <p:cNvSpPr/>
            <p:nvPr/>
          </p:nvSpPr>
          <p:spPr>
            <a:xfrm rot="21120000">
              <a:off x="6070558" y="1988181"/>
              <a:ext cx="144833" cy="76865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 rot="480000" flipH="1">
              <a:off x="6059519" y="2796459"/>
              <a:ext cx="145765" cy="112539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480000" flipH="1">
              <a:off x="6318308" y="1988181"/>
              <a:ext cx="144833" cy="76865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 rot="21120000">
              <a:off x="6324759" y="2796460"/>
              <a:ext cx="145765" cy="112539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6190187" y="2697509"/>
              <a:ext cx="155975" cy="154785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Lightning Bolt 63"/>
          <p:cNvSpPr/>
          <p:nvPr/>
        </p:nvSpPr>
        <p:spPr>
          <a:xfrm flipH="1">
            <a:off x="2943579" y="3873722"/>
            <a:ext cx="418506" cy="257539"/>
          </a:xfrm>
          <a:prstGeom prst="lightningBol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9" name="Straight Connector 428"/>
          <p:cNvCxnSpPr/>
          <p:nvPr/>
        </p:nvCxnSpPr>
        <p:spPr>
          <a:xfrm>
            <a:off x="3535257" y="3616858"/>
            <a:ext cx="1280160" cy="0"/>
          </a:xfrm>
          <a:prstGeom prst="line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0" name="TextBox 349"/>
          <p:cNvSpPr txBox="1"/>
          <p:nvPr/>
        </p:nvSpPr>
        <p:spPr>
          <a:xfrm>
            <a:off x="7118123" y="2225892"/>
            <a:ext cx="1510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halkboard" charset="0"/>
                <a:ea typeface="Chalkboard" charset="0"/>
                <a:cs typeface="Chalkboard" charset="0"/>
              </a:rPr>
              <a:t>Gene KO</a:t>
            </a:r>
          </a:p>
        </p:txBody>
      </p:sp>
      <p:sp>
        <p:nvSpPr>
          <p:cNvPr id="351" name="TextBox 350"/>
          <p:cNvSpPr txBox="1"/>
          <p:nvPr/>
        </p:nvSpPr>
        <p:spPr>
          <a:xfrm>
            <a:off x="6992267" y="4293123"/>
            <a:ext cx="1645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halkboard" charset="0"/>
                <a:ea typeface="Chalkboard" charset="0"/>
                <a:cs typeface="Chalkboard" charset="0"/>
              </a:rPr>
              <a:t>Gene correction</a:t>
            </a:r>
          </a:p>
        </p:txBody>
      </p:sp>
      <p:sp>
        <p:nvSpPr>
          <p:cNvPr id="352" name="TextBox 351"/>
          <p:cNvSpPr txBox="1"/>
          <p:nvPr/>
        </p:nvSpPr>
        <p:spPr>
          <a:xfrm>
            <a:off x="621302" y="648171"/>
            <a:ext cx="7883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halkboard" charset="0"/>
                <a:ea typeface="Chalkboard" charset="0"/>
                <a:cs typeface="Chalkboard" charset="0"/>
              </a:rPr>
              <a:t>What </a:t>
            </a:r>
            <a:r>
              <a:rPr lang="en-US" sz="3600" dirty="0">
                <a:latin typeface="Chalkboard" charset="0"/>
                <a:ea typeface="Chalkboard" charset="0"/>
                <a:cs typeface="Chalkboard" charset="0"/>
              </a:rPr>
              <a:t>CRISPR</a:t>
            </a:r>
            <a:r>
              <a:rPr lang="en-US" sz="3200" dirty="0">
                <a:latin typeface="Chalkboard" charset="0"/>
                <a:ea typeface="Chalkboard" charset="0"/>
                <a:cs typeface="Chalkboard" charset="0"/>
              </a:rPr>
              <a:t> does – genome editing</a:t>
            </a: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C466ED5D-4848-5449-8FEF-F7AB12FC8267}"/>
              </a:ext>
            </a:extLst>
          </p:cNvPr>
          <p:cNvSpPr txBox="1"/>
          <p:nvPr/>
        </p:nvSpPr>
        <p:spPr>
          <a:xfrm>
            <a:off x="3391157" y="3155234"/>
            <a:ext cx="1510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halkboard" charset="0"/>
                <a:ea typeface="Chalkboard" charset="0"/>
                <a:cs typeface="Chalkboard" charset="0"/>
              </a:rPr>
              <a:t>CRISPR</a:t>
            </a:r>
          </a:p>
        </p:txBody>
      </p: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B5B57ACF-883D-7A46-990C-8AB9700A5611}"/>
              </a:ext>
            </a:extLst>
          </p:cNvPr>
          <p:cNvCxnSpPr>
            <a:cxnSpLocks/>
          </p:cNvCxnSpPr>
          <p:nvPr/>
        </p:nvCxnSpPr>
        <p:spPr>
          <a:xfrm flipV="1">
            <a:off x="5925019" y="2626002"/>
            <a:ext cx="1193104" cy="782496"/>
          </a:xfrm>
          <a:prstGeom prst="line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090C53EA-23D4-C140-871F-AFCE434FE658}"/>
              </a:ext>
            </a:extLst>
          </p:cNvPr>
          <p:cNvCxnSpPr>
            <a:cxnSpLocks/>
          </p:cNvCxnSpPr>
          <p:nvPr/>
        </p:nvCxnSpPr>
        <p:spPr>
          <a:xfrm>
            <a:off x="5925692" y="3673022"/>
            <a:ext cx="1193104" cy="782496"/>
          </a:xfrm>
          <a:prstGeom prst="line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7" name="TextBox 356">
            <a:extLst>
              <a:ext uri="{FF2B5EF4-FFF2-40B4-BE49-F238E27FC236}">
                <a16:creationId xmlns:a16="http://schemas.microsoft.com/office/drawing/2014/main" id="{93F4B79D-D255-3F4B-8262-82DBC13FCC51}"/>
              </a:ext>
            </a:extLst>
          </p:cNvPr>
          <p:cNvSpPr txBox="1"/>
          <p:nvPr/>
        </p:nvSpPr>
        <p:spPr>
          <a:xfrm>
            <a:off x="6087087" y="3116761"/>
            <a:ext cx="1510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halkboard" charset="0"/>
                <a:ea typeface="Chalkboard" charset="0"/>
                <a:cs typeface="Chalkboard" charset="0"/>
              </a:rPr>
              <a:t>Cell activities</a:t>
            </a:r>
          </a:p>
        </p:txBody>
      </p:sp>
    </p:spTree>
    <p:extLst>
      <p:ext uri="{BB962C8B-B14F-4D97-AF65-F5344CB8AC3E}">
        <p14:creationId xmlns:p14="http://schemas.microsoft.com/office/powerpoint/2010/main" val="483603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17E648-BB5C-8243-A055-8A031CCA9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40" y="1786764"/>
            <a:ext cx="6675120" cy="3752967"/>
          </a:xfrm>
          <a:prstGeom prst="rect">
            <a:avLst/>
          </a:prstGeom>
        </p:spPr>
      </p:pic>
      <p:sp>
        <p:nvSpPr>
          <p:cNvPr id="3" name="Text Box 3">
            <a:extLst>
              <a:ext uri="{FF2B5EF4-FFF2-40B4-BE49-F238E27FC236}">
                <a16:creationId xmlns:a16="http://schemas.microsoft.com/office/drawing/2014/main" id="{711AA98B-C269-DC49-A124-AED0E1A855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5249" y="6222970"/>
            <a:ext cx="27518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latin typeface="Chalkboard" charset="0"/>
                <a:ea typeface="Chalkboard" charset="0"/>
                <a:cs typeface="Chalkboard" charset="0"/>
              </a:rPr>
              <a:t>Dr. Kathy </a:t>
            </a:r>
            <a:r>
              <a:rPr lang="en-US" sz="1400" dirty="0" err="1">
                <a:latin typeface="Chalkboard" charset="0"/>
                <a:ea typeface="Chalkboard" charset="0"/>
                <a:cs typeface="Chalkboard" charset="0"/>
              </a:rPr>
              <a:t>Niakan</a:t>
            </a:r>
            <a:r>
              <a:rPr lang="en-US" sz="1400" dirty="0">
                <a:latin typeface="Chalkboard" charset="0"/>
                <a:ea typeface="Chalkboard" charset="0"/>
                <a:cs typeface="Chalkboard" charset="0"/>
              </a:rPr>
              <a:t>, Nature</a:t>
            </a:r>
          </a:p>
          <a:p>
            <a:pPr eaLnBrk="1" hangingPunct="1"/>
            <a:r>
              <a:rPr lang="en-US" sz="1400" dirty="0">
                <a:latin typeface="Chalkboard" charset="0"/>
                <a:ea typeface="Chalkboard" charset="0"/>
                <a:cs typeface="Chalkboard" charset="0"/>
              </a:rPr>
              <a:t>Published in Science 09.20.2017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B0E8DE-F3ED-ED4E-BFEA-B20BEB138D01}"/>
              </a:ext>
            </a:extLst>
          </p:cNvPr>
          <p:cNvSpPr txBox="1"/>
          <p:nvPr/>
        </p:nvSpPr>
        <p:spPr>
          <a:xfrm>
            <a:off x="631812" y="648171"/>
            <a:ext cx="7883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halkboard" charset="0"/>
                <a:ea typeface="Chalkboard" charset="0"/>
                <a:cs typeface="Chalkboard" charset="0"/>
              </a:rPr>
              <a:t>Human embryo injection</a:t>
            </a:r>
          </a:p>
        </p:txBody>
      </p:sp>
    </p:spTree>
    <p:extLst>
      <p:ext uri="{BB962C8B-B14F-4D97-AF65-F5344CB8AC3E}">
        <p14:creationId xmlns:p14="http://schemas.microsoft.com/office/powerpoint/2010/main" val="1050237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 flipH="1">
            <a:off x="5143239" y="2709997"/>
            <a:ext cx="477467" cy="1740307"/>
            <a:chOff x="5993057" y="1988181"/>
            <a:chExt cx="477467" cy="1933675"/>
          </a:xfrm>
        </p:grpSpPr>
        <p:sp>
          <p:nvSpPr>
            <p:cNvPr id="5" name="Oval 4"/>
            <p:cNvSpPr/>
            <p:nvPr/>
          </p:nvSpPr>
          <p:spPr>
            <a:xfrm rot="21120000">
              <a:off x="6070558" y="1988181"/>
              <a:ext cx="144833" cy="76865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 rot="480000" flipH="1">
              <a:off x="6059519" y="2796459"/>
              <a:ext cx="145765" cy="112539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 rot="480000" flipH="1">
              <a:off x="6318308" y="1988181"/>
              <a:ext cx="144833" cy="76865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 rot="21120000">
              <a:off x="6324759" y="2796460"/>
              <a:ext cx="145765" cy="112539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6190187" y="2697509"/>
              <a:ext cx="155975" cy="154785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5993057" y="3540255"/>
              <a:ext cx="208273" cy="22280"/>
            </a:xfrm>
            <a:prstGeom prst="line">
              <a:avLst/>
            </a:prstGeom>
            <a:ln w="53975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514753" y="2715702"/>
            <a:ext cx="411005" cy="1740307"/>
            <a:chOff x="6059519" y="1988181"/>
            <a:chExt cx="411005" cy="1933675"/>
          </a:xfrm>
        </p:grpSpPr>
        <p:sp>
          <p:nvSpPr>
            <p:cNvPr id="16" name="Oval 15"/>
            <p:cNvSpPr/>
            <p:nvPr/>
          </p:nvSpPr>
          <p:spPr>
            <a:xfrm rot="21120000">
              <a:off x="6070558" y="1988181"/>
              <a:ext cx="144833" cy="76865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rot="480000" flipH="1">
              <a:off x="6059519" y="2796459"/>
              <a:ext cx="145765" cy="112539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 rot="480000" flipH="1">
              <a:off x="6318308" y="1988181"/>
              <a:ext cx="144833" cy="76865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rot="21120000">
              <a:off x="6324759" y="2796460"/>
              <a:ext cx="145765" cy="112539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6190187" y="2697509"/>
              <a:ext cx="155975" cy="154785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1911273" y="3947924"/>
            <a:ext cx="205503" cy="870154"/>
            <a:chOff x="6059519" y="1988181"/>
            <a:chExt cx="411005" cy="1933675"/>
          </a:xfrm>
        </p:grpSpPr>
        <p:sp>
          <p:nvSpPr>
            <p:cNvPr id="23" name="Oval 22"/>
            <p:cNvSpPr/>
            <p:nvPr/>
          </p:nvSpPr>
          <p:spPr>
            <a:xfrm rot="21120000">
              <a:off x="6070558" y="1988181"/>
              <a:ext cx="144833" cy="76865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480000" flipH="1">
              <a:off x="6059519" y="2796459"/>
              <a:ext cx="145765" cy="112539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rot="480000" flipH="1">
              <a:off x="6318308" y="1988181"/>
              <a:ext cx="144833" cy="76865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21120000">
              <a:off x="6324759" y="2796460"/>
              <a:ext cx="145765" cy="112539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6190187" y="2697509"/>
              <a:ext cx="155975" cy="154785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>
            <a:grpSpLocks noChangeAspect="1"/>
          </p:cNvGrpSpPr>
          <p:nvPr/>
        </p:nvGrpSpPr>
        <p:grpSpPr>
          <a:xfrm>
            <a:off x="1068727" y="4515629"/>
            <a:ext cx="205503" cy="870154"/>
            <a:chOff x="6059519" y="1988181"/>
            <a:chExt cx="411005" cy="1933675"/>
          </a:xfrm>
        </p:grpSpPr>
        <p:sp>
          <p:nvSpPr>
            <p:cNvPr id="29" name="Oval 28"/>
            <p:cNvSpPr/>
            <p:nvPr/>
          </p:nvSpPr>
          <p:spPr>
            <a:xfrm rot="21120000">
              <a:off x="6070558" y="1988181"/>
              <a:ext cx="144833" cy="76865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480000" flipH="1">
              <a:off x="6059519" y="2796459"/>
              <a:ext cx="145765" cy="112539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rot="480000" flipH="1">
              <a:off x="6318308" y="1988181"/>
              <a:ext cx="144833" cy="76865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21120000">
              <a:off x="6324759" y="2796460"/>
              <a:ext cx="145765" cy="112539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6190187" y="2697509"/>
              <a:ext cx="155975" cy="154785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/>
          <p:cNvGrpSpPr>
            <a:grpSpLocks noChangeAspect="1"/>
          </p:cNvGrpSpPr>
          <p:nvPr/>
        </p:nvGrpSpPr>
        <p:grpSpPr>
          <a:xfrm>
            <a:off x="1438406" y="3239369"/>
            <a:ext cx="205503" cy="870154"/>
            <a:chOff x="6059519" y="1988181"/>
            <a:chExt cx="411005" cy="1933675"/>
          </a:xfrm>
        </p:grpSpPr>
        <p:sp>
          <p:nvSpPr>
            <p:cNvPr id="35" name="Oval 34"/>
            <p:cNvSpPr/>
            <p:nvPr/>
          </p:nvSpPr>
          <p:spPr>
            <a:xfrm rot="21120000">
              <a:off x="6070558" y="1988181"/>
              <a:ext cx="144833" cy="76865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480000" flipH="1">
              <a:off x="6059519" y="2796459"/>
              <a:ext cx="145765" cy="112539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rot="480000" flipH="1">
              <a:off x="6318308" y="1988181"/>
              <a:ext cx="144833" cy="76865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21120000">
              <a:off x="6324759" y="2796460"/>
              <a:ext cx="145765" cy="112539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6190187" y="2697509"/>
              <a:ext cx="155975" cy="154785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/>
          <p:cNvGrpSpPr>
            <a:grpSpLocks noChangeAspect="1"/>
          </p:cNvGrpSpPr>
          <p:nvPr/>
        </p:nvGrpSpPr>
        <p:grpSpPr>
          <a:xfrm>
            <a:off x="1808085" y="2157915"/>
            <a:ext cx="205503" cy="870154"/>
            <a:chOff x="6059519" y="1988181"/>
            <a:chExt cx="411005" cy="1933675"/>
          </a:xfrm>
        </p:grpSpPr>
        <p:sp>
          <p:nvSpPr>
            <p:cNvPr id="41" name="Oval 40"/>
            <p:cNvSpPr/>
            <p:nvPr/>
          </p:nvSpPr>
          <p:spPr>
            <a:xfrm rot="21120000">
              <a:off x="6070558" y="1988181"/>
              <a:ext cx="144833" cy="76865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rot="480000" flipH="1">
              <a:off x="6059519" y="2796459"/>
              <a:ext cx="145765" cy="112539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rot="480000" flipH="1">
              <a:off x="6318308" y="1988181"/>
              <a:ext cx="144833" cy="76865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rot="21120000">
              <a:off x="6324759" y="2796460"/>
              <a:ext cx="145765" cy="112539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6190187" y="2697509"/>
              <a:ext cx="155975" cy="154785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>
            <a:grpSpLocks noChangeAspect="1"/>
          </p:cNvGrpSpPr>
          <p:nvPr/>
        </p:nvGrpSpPr>
        <p:grpSpPr>
          <a:xfrm>
            <a:off x="1109297" y="1947788"/>
            <a:ext cx="205503" cy="870154"/>
            <a:chOff x="6059519" y="1988181"/>
            <a:chExt cx="411005" cy="1933675"/>
          </a:xfrm>
        </p:grpSpPr>
        <p:sp>
          <p:nvSpPr>
            <p:cNvPr id="47" name="Oval 46"/>
            <p:cNvSpPr/>
            <p:nvPr/>
          </p:nvSpPr>
          <p:spPr>
            <a:xfrm rot="21120000">
              <a:off x="6070558" y="1988181"/>
              <a:ext cx="144833" cy="76865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 rot="480000" flipH="1">
              <a:off x="6059519" y="2796459"/>
              <a:ext cx="145765" cy="112539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 rot="480000" flipH="1">
              <a:off x="6318308" y="1988181"/>
              <a:ext cx="144833" cy="76865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 rot="21120000">
              <a:off x="6324759" y="2796460"/>
              <a:ext cx="145765" cy="112539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6190187" y="2697509"/>
              <a:ext cx="155975" cy="154785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/>
          <p:cNvGrpSpPr>
            <a:grpSpLocks noChangeAspect="1"/>
          </p:cNvGrpSpPr>
          <p:nvPr/>
        </p:nvGrpSpPr>
        <p:grpSpPr>
          <a:xfrm>
            <a:off x="2757159" y="4749547"/>
            <a:ext cx="205503" cy="870154"/>
            <a:chOff x="6059519" y="1988181"/>
            <a:chExt cx="411005" cy="1933675"/>
          </a:xfrm>
        </p:grpSpPr>
        <p:sp>
          <p:nvSpPr>
            <p:cNvPr id="53" name="Oval 52"/>
            <p:cNvSpPr/>
            <p:nvPr/>
          </p:nvSpPr>
          <p:spPr>
            <a:xfrm rot="21120000">
              <a:off x="6070558" y="1988181"/>
              <a:ext cx="144833" cy="76865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 rot="480000" flipH="1">
              <a:off x="6059519" y="2796459"/>
              <a:ext cx="145765" cy="112539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 rot="480000" flipH="1">
              <a:off x="6318308" y="1988181"/>
              <a:ext cx="144833" cy="76865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 rot="21120000">
              <a:off x="6324759" y="2796460"/>
              <a:ext cx="145765" cy="112539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6190187" y="2697509"/>
              <a:ext cx="155975" cy="154785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>
            <a:grpSpLocks noChangeAspect="1"/>
          </p:cNvGrpSpPr>
          <p:nvPr/>
        </p:nvGrpSpPr>
        <p:grpSpPr>
          <a:xfrm>
            <a:off x="1799588" y="5069943"/>
            <a:ext cx="205503" cy="870154"/>
            <a:chOff x="6059519" y="1988181"/>
            <a:chExt cx="411005" cy="1933675"/>
          </a:xfrm>
        </p:grpSpPr>
        <p:sp>
          <p:nvSpPr>
            <p:cNvPr id="59" name="Oval 58"/>
            <p:cNvSpPr/>
            <p:nvPr/>
          </p:nvSpPr>
          <p:spPr>
            <a:xfrm rot="21120000">
              <a:off x="6070558" y="1988181"/>
              <a:ext cx="144833" cy="76865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 rot="480000" flipH="1">
              <a:off x="6059519" y="2796459"/>
              <a:ext cx="145765" cy="112539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480000" flipH="1">
              <a:off x="6318308" y="1988181"/>
              <a:ext cx="144833" cy="76865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 rot="21120000">
              <a:off x="6324759" y="2796460"/>
              <a:ext cx="145765" cy="112539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6190187" y="2697509"/>
              <a:ext cx="155975" cy="154785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Lightning Bolt 63"/>
          <p:cNvSpPr/>
          <p:nvPr/>
        </p:nvSpPr>
        <p:spPr>
          <a:xfrm flipH="1">
            <a:off x="2943579" y="3873722"/>
            <a:ext cx="418506" cy="257539"/>
          </a:xfrm>
          <a:prstGeom prst="lightningBol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9" name="Straight Connector 428"/>
          <p:cNvCxnSpPr/>
          <p:nvPr/>
        </p:nvCxnSpPr>
        <p:spPr>
          <a:xfrm>
            <a:off x="3535257" y="3616858"/>
            <a:ext cx="1280160" cy="0"/>
          </a:xfrm>
          <a:prstGeom prst="line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0" name="TextBox 349"/>
          <p:cNvSpPr txBox="1"/>
          <p:nvPr/>
        </p:nvSpPr>
        <p:spPr>
          <a:xfrm>
            <a:off x="7118123" y="2225892"/>
            <a:ext cx="1510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halkboard" charset="0"/>
                <a:ea typeface="Chalkboard" charset="0"/>
                <a:cs typeface="Chalkboard" charset="0"/>
              </a:rPr>
              <a:t>Gene KO</a:t>
            </a:r>
          </a:p>
        </p:txBody>
      </p:sp>
      <p:sp>
        <p:nvSpPr>
          <p:cNvPr id="351" name="TextBox 350"/>
          <p:cNvSpPr txBox="1"/>
          <p:nvPr/>
        </p:nvSpPr>
        <p:spPr>
          <a:xfrm>
            <a:off x="6992267" y="4293123"/>
            <a:ext cx="1645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halkboard" charset="0"/>
                <a:ea typeface="Chalkboard" charset="0"/>
                <a:cs typeface="Chalkboard" charset="0"/>
              </a:rPr>
              <a:t>Gene correction</a:t>
            </a:r>
          </a:p>
        </p:txBody>
      </p:sp>
      <p:sp>
        <p:nvSpPr>
          <p:cNvPr id="352" name="TextBox 351"/>
          <p:cNvSpPr txBox="1"/>
          <p:nvPr/>
        </p:nvSpPr>
        <p:spPr>
          <a:xfrm>
            <a:off x="621302" y="648171"/>
            <a:ext cx="7883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halkboard" charset="0"/>
                <a:ea typeface="Chalkboard" charset="0"/>
                <a:cs typeface="Chalkboard" charset="0"/>
              </a:rPr>
              <a:t>CRISPR’s unintended consequences</a:t>
            </a:r>
            <a:endParaRPr lang="en-US" sz="32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C466ED5D-4848-5449-8FEF-F7AB12FC8267}"/>
              </a:ext>
            </a:extLst>
          </p:cNvPr>
          <p:cNvSpPr txBox="1"/>
          <p:nvPr/>
        </p:nvSpPr>
        <p:spPr>
          <a:xfrm>
            <a:off x="3391157" y="3155234"/>
            <a:ext cx="1510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halkboard" charset="0"/>
                <a:ea typeface="Chalkboard" charset="0"/>
                <a:cs typeface="Chalkboard" charset="0"/>
              </a:rPr>
              <a:t>CRISPR</a:t>
            </a:r>
          </a:p>
        </p:txBody>
      </p: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B5B57ACF-883D-7A46-990C-8AB9700A5611}"/>
              </a:ext>
            </a:extLst>
          </p:cNvPr>
          <p:cNvCxnSpPr>
            <a:cxnSpLocks/>
          </p:cNvCxnSpPr>
          <p:nvPr/>
        </p:nvCxnSpPr>
        <p:spPr>
          <a:xfrm flipV="1">
            <a:off x="5925019" y="2626002"/>
            <a:ext cx="1193104" cy="782496"/>
          </a:xfrm>
          <a:prstGeom prst="line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090C53EA-23D4-C140-871F-AFCE434FE658}"/>
              </a:ext>
            </a:extLst>
          </p:cNvPr>
          <p:cNvCxnSpPr>
            <a:cxnSpLocks/>
          </p:cNvCxnSpPr>
          <p:nvPr/>
        </p:nvCxnSpPr>
        <p:spPr>
          <a:xfrm>
            <a:off x="5925692" y="3673022"/>
            <a:ext cx="1193104" cy="782496"/>
          </a:xfrm>
          <a:prstGeom prst="line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7" name="TextBox 356">
            <a:extLst>
              <a:ext uri="{FF2B5EF4-FFF2-40B4-BE49-F238E27FC236}">
                <a16:creationId xmlns:a16="http://schemas.microsoft.com/office/drawing/2014/main" id="{93F4B79D-D255-3F4B-8262-82DBC13FCC51}"/>
              </a:ext>
            </a:extLst>
          </p:cNvPr>
          <p:cNvSpPr txBox="1"/>
          <p:nvPr/>
        </p:nvSpPr>
        <p:spPr>
          <a:xfrm>
            <a:off x="6087087" y="3116761"/>
            <a:ext cx="1510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halkboard" charset="0"/>
                <a:ea typeface="Chalkboard" charset="0"/>
                <a:cs typeface="Chalkboard" charset="0"/>
              </a:rPr>
              <a:t>Cell activities</a:t>
            </a:r>
          </a:p>
        </p:txBody>
      </p:sp>
      <p:sp>
        <p:nvSpPr>
          <p:cNvPr id="66" name="Lightning Bolt 65">
            <a:extLst>
              <a:ext uri="{FF2B5EF4-FFF2-40B4-BE49-F238E27FC236}">
                <a16:creationId xmlns:a16="http://schemas.microsoft.com/office/drawing/2014/main" id="{73BC65D0-A03B-C14C-92E1-95EC1FFF9659}"/>
              </a:ext>
            </a:extLst>
          </p:cNvPr>
          <p:cNvSpPr>
            <a:spLocks noChangeAspect="1"/>
          </p:cNvSpPr>
          <p:nvPr/>
        </p:nvSpPr>
        <p:spPr>
          <a:xfrm flipH="1">
            <a:off x="1254557" y="4982181"/>
            <a:ext cx="274320" cy="168810"/>
          </a:xfrm>
          <a:prstGeom prst="lightningBol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Lightning Bolt 66">
            <a:extLst>
              <a:ext uri="{FF2B5EF4-FFF2-40B4-BE49-F238E27FC236}">
                <a16:creationId xmlns:a16="http://schemas.microsoft.com/office/drawing/2014/main" id="{9DC54CE2-3CA1-DF4F-8A34-13D4DFBD3231}"/>
              </a:ext>
            </a:extLst>
          </p:cNvPr>
          <p:cNvSpPr>
            <a:spLocks noChangeAspect="1"/>
          </p:cNvSpPr>
          <p:nvPr/>
        </p:nvSpPr>
        <p:spPr>
          <a:xfrm>
            <a:off x="1174074" y="3687498"/>
            <a:ext cx="274320" cy="168810"/>
          </a:xfrm>
          <a:prstGeom prst="lightningBol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Lightning Bolt 67">
            <a:extLst>
              <a:ext uri="{FF2B5EF4-FFF2-40B4-BE49-F238E27FC236}">
                <a16:creationId xmlns:a16="http://schemas.microsoft.com/office/drawing/2014/main" id="{4E54329A-CDAB-E945-B291-215F967B84B9}"/>
              </a:ext>
            </a:extLst>
          </p:cNvPr>
          <p:cNvSpPr>
            <a:spLocks noChangeAspect="1"/>
          </p:cNvSpPr>
          <p:nvPr/>
        </p:nvSpPr>
        <p:spPr>
          <a:xfrm>
            <a:off x="1570153" y="2182581"/>
            <a:ext cx="274320" cy="168810"/>
          </a:xfrm>
          <a:prstGeom prst="lightningBol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21CAB44-0491-7545-984E-4F65D2E3934E}"/>
              </a:ext>
            </a:extLst>
          </p:cNvPr>
          <p:cNvCxnSpPr>
            <a:cxnSpLocks/>
          </p:cNvCxnSpPr>
          <p:nvPr/>
        </p:nvCxnSpPr>
        <p:spPr>
          <a:xfrm>
            <a:off x="3535257" y="4876746"/>
            <a:ext cx="1567930" cy="745562"/>
          </a:xfrm>
          <a:prstGeom prst="line">
            <a:avLst/>
          </a:prstGeom>
          <a:ln w="28575" cmpd="sng">
            <a:solidFill>
              <a:srgbClr val="0070C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6CE85D80-840F-6045-B0B0-795AC3BEF372}"/>
              </a:ext>
            </a:extLst>
          </p:cNvPr>
          <p:cNvSpPr txBox="1"/>
          <p:nvPr/>
        </p:nvSpPr>
        <p:spPr>
          <a:xfrm>
            <a:off x="5267601" y="5388390"/>
            <a:ext cx="164551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Chalkboard" charset="0"/>
                <a:ea typeface="Chalkboard" charset="0"/>
                <a:cs typeface="Chalkboard" charset="0"/>
              </a:rPr>
              <a:t>Off-target mutations</a:t>
            </a:r>
          </a:p>
        </p:txBody>
      </p:sp>
    </p:spTree>
    <p:extLst>
      <p:ext uri="{BB962C8B-B14F-4D97-AF65-F5344CB8AC3E}">
        <p14:creationId xmlns:p14="http://schemas.microsoft.com/office/powerpoint/2010/main" val="1063865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ckle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1730" y="4113743"/>
            <a:ext cx="2018863" cy="2595681"/>
          </a:xfrm>
          <a:prstGeom prst="rect">
            <a:avLst/>
          </a:prstGeom>
        </p:spPr>
      </p:pic>
      <p:pic>
        <p:nvPicPr>
          <p:cNvPr id="5" name="Picture 4" descr="sickle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0112"/>
            <a:ext cx="9144000" cy="3803904"/>
          </a:xfrm>
          <a:prstGeom prst="rect">
            <a:avLst/>
          </a:prstGeom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839708" y="4681815"/>
            <a:ext cx="3986936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200" dirty="0">
                <a:latin typeface="Chalkboard" charset="0"/>
                <a:ea typeface="Chalkboard" charset="0"/>
                <a:cs typeface="Chalkboard" charset="0"/>
              </a:rPr>
              <a:t>Distribution of the sickle allele</a:t>
            </a: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DF397DB4-6AF3-E541-BC13-B4DCF3A701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780" y="6401647"/>
            <a:ext cx="202849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latin typeface="Chalkboard" charset="0"/>
                <a:ea typeface="Chalkboard" charset="0"/>
                <a:cs typeface="Chalkboard" charset="0"/>
              </a:rPr>
              <a:t>University of Oxford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31F95CAA-7967-B149-82A9-CCA22D0E1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4117" y="6401646"/>
            <a:ext cx="8776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latin typeface="Chalkboard" charset="0"/>
                <a:ea typeface="Chalkboard" charset="0"/>
                <a:cs typeface="Chalkboard" charset="0"/>
              </a:rPr>
              <a:t>US FDA</a:t>
            </a:r>
          </a:p>
        </p:txBody>
      </p:sp>
    </p:spTree>
    <p:extLst>
      <p:ext uri="{BB962C8B-B14F-4D97-AF65-F5344CB8AC3E}">
        <p14:creationId xmlns:p14="http://schemas.microsoft.com/office/powerpoint/2010/main" val="3224399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</TotalTime>
  <Words>83</Words>
  <Application>Microsoft Macintosh PowerPoint</Application>
  <PresentationFormat>On-screen Show (4:3)</PresentationFormat>
  <Paragraphs>25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Chalkboard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Dana Carroll</dc:creator>
  <cp:lastModifiedBy>Dana Carroll</cp:lastModifiedBy>
  <cp:revision>4</cp:revision>
  <dcterms:created xsi:type="dcterms:W3CDTF">2018-11-21T17:57:59Z</dcterms:created>
  <dcterms:modified xsi:type="dcterms:W3CDTF">2018-11-21T18:43:29Z</dcterms:modified>
</cp:coreProperties>
</file>